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6" r:id="rId8"/>
    <p:sldId id="263" r:id="rId9"/>
    <p:sldId id="264" r:id="rId10"/>
    <p:sldId id="268" r:id="rId11"/>
    <p:sldId id="267" r:id="rId12"/>
    <p:sldId id="261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0746" autoAdjust="0"/>
    <p:restoredTop sz="94648"/>
  </p:normalViewPr>
  <p:slideViewPr>
    <p:cSldViewPr snapToGrid="0">
      <p:cViewPr>
        <p:scale>
          <a:sx n="60" d="100"/>
          <a:sy n="60" d="100"/>
        </p:scale>
        <p:origin x="976" y="1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009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76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889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541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877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799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979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150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155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662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505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62646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analysis-analyzing-data-analyze-2958826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8E019540-1104-4B12-9F83-45F586741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751EF0-5F08-4530-3AA9-AD06A2CFC9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57404" y="1577340"/>
            <a:ext cx="6228950" cy="3703320"/>
          </a:xfrm>
        </p:spPr>
        <p:txBody>
          <a:bodyPr anchor="ctr">
            <a:normAutofit fontScale="90000"/>
          </a:bodyPr>
          <a:lstStyle/>
          <a:p>
            <a:r>
              <a:rPr lang="en-US" sz="6600" dirty="0">
                <a:solidFill>
                  <a:schemeClr val="tx2"/>
                </a:solidFill>
              </a:rPr>
              <a:t>Effects of Cord clamping in preterm infants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37C7A1-0F9D-6751-12AE-10CF3C9A2E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1864" y="1577340"/>
            <a:ext cx="2717172" cy="3703320"/>
          </a:xfrm>
          <a:ln w="57150">
            <a:noFill/>
          </a:ln>
        </p:spPr>
        <p:txBody>
          <a:bodyPr anchor="ctr">
            <a:normAutofit/>
          </a:bodyPr>
          <a:lstStyle/>
          <a:p>
            <a:r>
              <a:rPr lang="en-US" sz="2800" dirty="0"/>
              <a:t>Joshua Moe, Sonu Ojha, Bryan Quintana, Kel Amede, Nicoletta sheppard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D976D6-8C98-48CC-8C34-0468F3167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13938" y="3383280"/>
            <a:ext cx="228600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80CFD6-E44A-486A-9E73-D8D948F78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788596" y="3383280"/>
            <a:ext cx="3703320" cy="9144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6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A4707-790E-5F75-58A6-15CFB12C8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A diagram of blue dots&#10;&#10;Description automatically generated">
            <a:extLst>
              <a:ext uri="{FF2B5EF4-FFF2-40B4-BE49-F238E27FC236}">
                <a16:creationId xmlns:a16="http://schemas.microsoft.com/office/drawing/2014/main" id="{4E82C54D-DFB6-FACA-F246-E140ABCA3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2063" y="2267906"/>
            <a:ext cx="5084074" cy="37764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E408999-2E5B-64D4-4877-4090A2708742}"/>
              </a:ext>
            </a:extLst>
          </p:cNvPr>
          <p:cNvSpPr txBox="1"/>
          <p:nvPr/>
        </p:nvSpPr>
        <p:spPr>
          <a:xfrm>
            <a:off x="1053548" y="3110948"/>
            <a:ext cx="4194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graph is similar to last slide but it shows the data in scattered form.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ECD9C8-FABE-B8E1-0EF1-78F7FB4DC1D4}"/>
              </a:ext>
            </a:extLst>
          </p:cNvPr>
          <p:cNvSpPr txBox="1"/>
          <p:nvPr/>
        </p:nvSpPr>
        <p:spPr>
          <a:xfrm rot="16200000">
            <a:off x="3749920" y="3971479"/>
            <a:ext cx="3365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Admission temperature in Celsius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06AE82-8FBF-BE2A-F912-33A42B648696}"/>
              </a:ext>
            </a:extLst>
          </p:cNvPr>
          <p:cNvSpPr txBox="1"/>
          <p:nvPr/>
        </p:nvSpPr>
        <p:spPr>
          <a:xfrm>
            <a:off x="8209722" y="6227003"/>
            <a:ext cx="1302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Study Id</a:t>
            </a:r>
          </a:p>
        </p:txBody>
      </p:sp>
    </p:spTree>
    <p:extLst>
      <p:ext uri="{BB962C8B-B14F-4D97-AF65-F5344CB8AC3E}">
        <p14:creationId xmlns:p14="http://schemas.microsoft.com/office/powerpoint/2010/main" val="2561430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DE808-28FF-E2FB-03C0-F00134277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</a:t>
            </a:r>
          </a:p>
        </p:txBody>
      </p:sp>
      <p:pic>
        <p:nvPicPr>
          <p:cNvPr id="5" name="Content Placeholder 4" descr="A screenshot of a computer generated image&#10;&#10;Description automatically generated">
            <a:extLst>
              <a:ext uri="{FF2B5EF4-FFF2-40B4-BE49-F238E27FC236}">
                <a16:creationId xmlns:a16="http://schemas.microsoft.com/office/drawing/2014/main" id="{DFBABE39-8586-2E03-A733-B4194FA207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2" y="2235545"/>
            <a:ext cx="5303560" cy="4373716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258DC63-EE50-27EF-3DB1-AA5BB7C99379}"/>
              </a:ext>
            </a:extLst>
          </p:cNvPr>
          <p:cNvSpPr txBox="1"/>
          <p:nvPr/>
        </p:nvSpPr>
        <p:spPr>
          <a:xfrm>
            <a:off x="7881730" y="3190461"/>
            <a:ext cx="33892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graph is showing correlation between multiple variables as a color coded matrix. Lighter shade is showing the highest correlation between columns. Darker shade represents lower correlation.</a:t>
            </a:r>
          </a:p>
        </p:txBody>
      </p:sp>
    </p:spTree>
    <p:extLst>
      <p:ext uri="{BB962C8B-B14F-4D97-AF65-F5344CB8AC3E}">
        <p14:creationId xmlns:p14="http://schemas.microsoft.com/office/powerpoint/2010/main" val="142524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928117C-9446-4E7F-AE62-95E0F6DB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D30AFB-4D71-48B0-AA00-28EE92363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6A0B76F-8010-4C62-B4B6-C5FC438C0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C936C0-4624-438D-BDD0-6B296BD6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B526CBF-0AA4-49A9-B305-EE0AF3AF6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other holding baby's hand">
            <a:extLst>
              <a:ext uri="{FF2B5EF4-FFF2-40B4-BE49-F238E27FC236}">
                <a16:creationId xmlns:a16="http://schemas.microsoft.com/office/drawing/2014/main" id="{D33636B3-34B2-FECF-D592-B96C6137EB2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8000"/>
          </a:blip>
          <a:srcRect t="7858" b="785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CC8B5139-02E6-4DEA-9CCE-962CAF0AFB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0470BC0-AB0D-4A03-B4F1-5DDA9A31C1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24A08B2-EC2C-4641-81BE-FE8B068BE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149008-2124-0D70-0630-0E99B3808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2142067"/>
            <a:ext cx="3412067" cy="2971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Summary of findings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D7A414-2EDB-434B-64F3-4AB82353ACD6}"/>
              </a:ext>
            </a:extLst>
          </p:cNvPr>
          <p:cNvSpPr txBox="1"/>
          <p:nvPr/>
        </p:nvSpPr>
        <p:spPr>
          <a:xfrm>
            <a:off x="4986528" y="1005831"/>
            <a:ext cx="5961887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400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Health Outcomes Correlated with Timing</a:t>
            </a:r>
          </a:p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Analyzing these correlations can help validate the known benefits of delayed clamping.</a:t>
            </a:r>
            <a:endParaRPr lang="en-US" b="1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400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Predictive Modeling</a:t>
            </a:r>
          </a:p>
          <a:p>
            <a:r>
              <a:rPr lang="en-US" dirty="0">
                <a:solidFill>
                  <a:srgbClr val="000000"/>
                </a:solidFill>
                <a:latin typeface="-webkit-standard"/>
              </a:rPr>
              <a:t>M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odels can be trained to predict the risk of anemia or hemorrhage based on variables such as birth weight, gestational age, and clamping time.</a:t>
            </a:r>
            <a:endParaRPr lang="en-US" b="1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400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Personalized Recommendations</a:t>
            </a:r>
          </a:p>
          <a:p>
            <a:r>
              <a:rPr lang="en-US" dirty="0">
                <a:solidFill>
                  <a:srgbClr val="000000"/>
                </a:solidFill>
                <a:latin typeface="-webkit-standard"/>
              </a:rPr>
              <a:t>B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y analyzing historical data, we can predict which infants might benefit most from delayed cord clamping, enabling clinicians to tailor their approach based on individual risk profiles.</a:t>
            </a:r>
            <a:endParaRPr lang="en-US" b="1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marL="457200" indent="-457200">
              <a:buFont typeface="Wingdings" pitchFamily="2" charset="2"/>
              <a:buChar char="Ø"/>
            </a:pPr>
            <a:r>
              <a:rPr lang="en-US" sz="2400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Real-time Decision Support</a:t>
            </a:r>
          </a:p>
          <a:p>
            <a:r>
              <a:rPr lang="en-US" dirty="0">
                <a:solidFill>
                  <a:srgbClr val="000000"/>
                </a:solidFill>
                <a:latin typeface="-webkit-standard"/>
              </a:rPr>
              <a:t>A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s new data about an infant becomes available, the model can quickly assess the most beneficial cord clamping timing, supporting clinicians in making informed, evidence-based decisions.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392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F7D93-47EC-B92C-D6BC-65840D296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cited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BC086-6095-0CDE-CDD6-331A26001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1248504"/>
          </a:xfrm>
        </p:spPr>
        <p:txBody>
          <a:bodyPr/>
          <a:lstStyle/>
          <a:p>
            <a:r>
              <a:rPr lang="en-US" dirty="0"/>
              <a:t>Song, </a:t>
            </a:r>
            <a:r>
              <a:rPr lang="en-US" dirty="0" err="1"/>
              <a:t>Dongli</a:t>
            </a:r>
            <a:r>
              <a:rPr lang="en-US" dirty="0"/>
              <a:t>; </a:t>
            </a:r>
            <a:r>
              <a:rPr lang="en-US" dirty="0" err="1"/>
              <a:t>Jegatheesan</a:t>
            </a:r>
            <a:r>
              <a:rPr lang="en-US" dirty="0"/>
              <a:t>, Priya; </a:t>
            </a:r>
            <a:r>
              <a:rPr lang="en-US" dirty="0" err="1"/>
              <a:t>DeSandre</a:t>
            </a:r>
            <a:r>
              <a:rPr lang="en-US" dirty="0"/>
              <a:t>, Glenn; </a:t>
            </a:r>
            <a:r>
              <a:rPr lang="en-US" dirty="0" err="1"/>
              <a:t>Govindaswami</a:t>
            </a:r>
            <a:r>
              <a:rPr lang="en-US" dirty="0"/>
              <a:t>, Balaji (2016). Data from: Duration of cord clamping and neonatal outcomes in very preterm infants [Dataset]. Dryad. https://doi.org/10.5061/dryad.4q3d3</a:t>
            </a:r>
          </a:p>
        </p:txBody>
      </p:sp>
    </p:spTree>
    <p:extLst>
      <p:ext uri="{BB962C8B-B14F-4D97-AF65-F5344CB8AC3E}">
        <p14:creationId xmlns:p14="http://schemas.microsoft.com/office/powerpoint/2010/main" val="1031996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4" descr="A silhouette of a person with a hand on his head&#10;&#10;Description automatically generated">
            <a:extLst>
              <a:ext uri="{FF2B5EF4-FFF2-40B4-BE49-F238E27FC236}">
                <a16:creationId xmlns:a16="http://schemas.microsoft.com/office/drawing/2014/main" id="{28A92DBB-8614-CA89-86E4-28A8CCC0F9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1669" r="-2" b="14308"/>
          <a:stretch/>
        </p:blipFill>
        <p:spPr>
          <a:xfrm>
            <a:off x="20" y="11"/>
            <a:ext cx="4578252" cy="2608957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B1ACEF87-056E-4E77-899B-9E9A04E9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11819"/>
            <a:ext cx="4576634" cy="4235946"/>
          </a:xfrm>
          <a:prstGeom prst="rect">
            <a:avLst/>
          </a:prstGeom>
          <a:solidFill>
            <a:schemeClr val="accent1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F650F7-BD4A-B53C-7795-195B9949D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711" y="4315622"/>
            <a:ext cx="3412067" cy="8970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Intro/data fetching</a:t>
            </a:r>
          </a:p>
        </p:txBody>
      </p:sp>
      <p:pic>
        <p:nvPicPr>
          <p:cNvPr id="4" name="Picture 3" descr="Computer script on a screen">
            <a:extLst>
              <a:ext uri="{FF2B5EF4-FFF2-40B4-BE49-F238E27FC236}">
                <a16:creationId xmlns:a16="http://schemas.microsoft.com/office/drawing/2014/main" id="{C6393968-AD51-E9B6-599E-54429B74CAB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5893" b="-2"/>
          <a:stretch/>
        </p:blipFill>
        <p:spPr>
          <a:xfrm>
            <a:off x="4578270" y="-11"/>
            <a:ext cx="7613730" cy="6858000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DD0C6C3A-73B1-4E33-AD0D-8BCD35B71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0517" y="-460"/>
            <a:ext cx="91440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03022F3-BFF5-4104-AE9A-399949DAF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39" y="2560620"/>
            <a:ext cx="4581144" cy="9144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2943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A60F5-1DC9-DD6E-82A3-8CC41271B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E6FEA-395D-0F03-9E56-A95B85779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Dataset consists of 353 rows and 36 columns.</a:t>
            </a:r>
          </a:p>
          <a:p>
            <a:r>
              <a:rPr lang="en-US" dirty="0">
                <a:solidFill>
                  <a:schemeClr val="tx1"/>
                </a:solidFill>
                <a:latin typeface="system-ui"/>
              </a:rPr>
              <a:t>Should ‘</a:t>
            </a:r>
            <a:r>
              <a:rPr lang="en-US" b="1" dirty="0">
                <a:solidFill>
                  <a:schemeClr val="tx1"/>
                </a:solidFill>
                <a:latin typeface="system-ui"/>
              </a:rPr>
              <a:t>died</a:t>
            </a:r>
            <a:r>
              <a:rPr lang="en-US" dirty="0">
                <a:solidFill>
                  <a:schemeClr val="tx1"/>
                </a:solidFill>
                <a:latin typeface="system-ui"/>
              </a:rPr>
              <a:t>’ or ‘</a:t>
            </a:r>
            <a:r>
              <a:rPr lang="en-US" b="1" dirty="0" err="1">
                <a:solidFill>
                  <a:schemeClr val="tx1"/>
                </a:solidFill>
                <a:latin typeface="system-ui"/>
              </a:rPr>
              <a:t>survwithoutmajormorbidity</a:t>
            </a:r>
            <a:r>
              <a:rPr lang="en-US" dirty="0">
                <a:solidFill>
                  <a:schemeClr val="tx1"/>
                </a:solidFill>
                <a:latin typeface="system-ui"/>
              </a:rPr>
              <a:t>’ be the ‘target’? </a:t>
            </a:r>
            <a:endParaRPr lang="en-US" dirty="0"/>
          </a:p>
          <a:p>
            <a:r>
              <a:rPr lang="en-US" dirty="0"/>
              <a:t>Dropped columns 'hct1224' and 'hct1236’ then dropped any rows containing any </a:t>
            </a:r>
            <a:r>
              <a:rPr lang="en-US" dirty="0" err="1"/>
              <a:t>NaN</a:t>
            </a:r>
            <a:r>
              <a:rPr lang="en-US" dirty="0"/>
              <a:t> value(s)—preserved 310 rows of data. (not dropping the two column results in losing over a third of our data).</a:t>
            </a:r>
          </a:p>
          <a:p>
            <a:r>
              <a:rPr lang="en-US" dirty="0"/>
              <a:t>After cleaning the </a:t>
            </a:r>
            <a:r>
              <a:rPr lang="en-US" dirty="0" err="1"/>
              <a:t>dataframe</a:t>
            </a:r>
            <a:r>
              <a:rPr lang="en-US" dirty="0"/>
              <a:t>, </a:t>
            </a:r>
            <a:r>
              <a:rPr lang="en-US" u="sng" dirty="0"/>
              <a:t>no entries </a:t>
            </a:r>
            <a:r>
              <a:rPr lang="en-US" dirty="0"/>
              <a:t>where a subject died remained. </a:t>
            </a:r>
            <a:r>
              <a:rPr lang="en-US" dirty="0">
                <a:solidFill>
                  <a:schemeClr val="tx1"/>
                </a:solidFill>
                <a:latin typeface="system-ui"/>
              </a:rPr>
              <a:t>Even if we didn’t drop </a:t>
            </a:r>
            <a:r>
              <a:rPr lang="en-US" dirty="0"/>
              <a:t>columns 'hct1224' and 'hct1236’, </a:t>
            </a:r>
            <a:r>
              <a:rPr lang="en-US" i="1" dirty="0"/>
              <a:t>less than 5% </a:t>
            </a:r>
            <a:r>
              <a:rPr lang="en-US" dirty="0"/>
              <a:t>of the entries had subjects who ‘died’.  Went with </a:t>
            </a:r>
            <a:r>
              <a:rPr lang="en-US" dirty="0">
                <a:solidFill>
                  <a:schemeClr val="tx1"/>
                </a:solidFill>
                <a:latin typeface="system-ui"/>
              </a:rPr>
              <a:t>‘</a:t>
            </a:r>
            <a:r>
              <a:rPr lang="en-US" b="1" dirty="0" err="1">
                <a:solidFill>
                  <a:schemeClr val="tx1"/>
                </a:solidFill>
                <a:latin typeface="system-ui"/>
              </a:rPr>
              <a:t>survwithoutmajormorbidity</a:t>
            </a:r>
            <a:r>
              <a:rPr lang="en-US" dirty="0">
                <a:solidFill>
                  <a:schemeClr val="tx1"/>
                </a:solidFill>
                <a:latin typeface="system-ui"/>
              </a:rPr>
              <a:t>’ for a better target split of close to 4/1 (yes/no) ratio.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32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E0AC4-C45D-936F-9677-5DF0AEFBE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6E1ED6-3E8A-036E-F57E-534C7B2683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6026" y="2249712"/>
            <a:ext cx="8199948" cy="3678238"/>
          </a:xfrm>
        </p:spPr>
      </p:pic>
    </p:spTree>
    <p:extLst>
      <p:ext uri="{BB962C8B-B14F-4D97-AF65-F5344CB8AC3E}">
        <p14:creationId xmlns:p14="http://schemas.microsoft.com/office/powerpoint/2010/main" val="1374883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3B00D-6895-5A8D-877F-B492CA4B8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7C10A-077F-B51E-D02D-7412E661B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/>
              <a:t>Logistic Regression Classification Module.</a:t>
            </a:r>
          </a:p>
          <a:p>
            <a:r>
              <a:rPr lang="en-US" dirty="0"/>
              <a:t>Thirty-Three columns as Features. The </a:t>
            </a:r>
            <a:r>
              <a:rPr lang="en-US" dirty="0">
                <a:solidFill>
                  <a:schemeClr val="tx1"/>
                </a:solidFill>
                <a:latin typeface="system-ui"/>
              </a:rPr>
              <a:t>‘</a:t>
            </a:r>
            <a:r>
              <a:rPr lang="en-US" b="1" dirty="0" err="1">
                <a:solidFill>
                  <a:schemeClr val="tx1"/>
                </a:solidFill>
                <a:latin typeface="system-ui"/>
              </a:rPr>
              <a:t>survwithoutmajormorbidity</a:t>
            </a:r>
            <a:r>
              <a:rPr lang="en-US" dirty="0">
                <a:solidFill>
                  <a:schemeClr val="tx1"/>
                </a:solidFill>
                <a:latin typeface="system-ui"/>
              </a:rPr>
              <a:t>’ column as the Target.</a:t>
            </a:r>
          </a:p>
          <a:p>
            <a:pPr marL="0" indent="0">
              <a:buNone/>
            </a:pPr>
            <a:r>
              <a:rPr lang="en-US" b="1" dirty="0"/>
              <a:t>Procedure</a:t>
            </a:r>
            <a:r>
              <a:rPr lang="en-US" dirty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Train-test-split the data (after ETL).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Scale the features with </a:t>
            </a:r>
            <a:r>
              <a:rPr lang="en-US" dirty="0" err="1"/>
              <a:t>StandardScaler</a:t>
            </a:r>
            <a:r>
              <a:rPr lang="en-US" dirty="0"/>
              <a:t>().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Create a Logistic Regression model (</a:t>
            </a:r>
            <a:r>
              <a:rPr lang="en-US" dirty="0" err="1"/>
              <a:t>random_state</a:t>
            </a:r>
            <a:r>
              <a:rPr lang="en-US" dirty="0"/>
              <a:t>=1)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Fit the model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Make prediction and Evaluate accuracy of predictions made. </a:t>
            </a:r>
          </a:p>
        </p:txBody>
      </p:sp>
    </p:spTree>
    <p:extLst>
      <p:ext uri="{BB962C8B-B14F-4D97-AF65-F5344CB8AC3E}">
        <p14:creationId xmlns:p14="http://schemas.microsoft.com/office/powerpoint/2010/main" val="401032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8A19C-C48E-3877-79F0-BE64EA1B2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</a:t>
            </a:r>
          </a:p>
        </p:txBody>
      </p:sp>
      <p:pic>
        <p:nvPicPr>
          <p:cNvPr id="5" name="Content Placeholder 4" descr="A graph of birth weight and survival&#10;&#10;Description automatically generated">
            <a:extLst>
              <a:ext uri="{FF2B5EF4-FFF2-40B4-BE49-F238E27FC236}">
                <a16:creationId xmlns:a16="http://schemas.microsoft.com/office/drawing/2014/main" id="{05EE9641-8EE9-3CD1-E75A-235A1A5332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2" y="2383244"/>
            <a:ext cx="6620827" cy="36782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7F5A3C-703B-15D3-1A69-50AE656779CB}"/>
              </a:ext>
            </a:extLst>
          </p:cNvPr>
          <p:cNvSpPr txBox="1"/>
          <p:nvPr/>
        </p:nvSpPr>
        <p:spPr>
          <a:xfrm>
            <a:off x="7421526" y="2647507"/>
            <a:ext cx="458529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Each black dot represents an individual date point, indicating the birth weight and whether survival without major morbidity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977579-1419-5A43-91FB-BF2065B7F474}"/>
              </a:ext>
            </a:extLst>
          </p:cNvPr>
          <p:cNvSpPr txBox="1"/>
          <p:nvPr/>
        </p:nvSpPr>
        <p:spPr>
          <a:xfrm>
            <a:off x="7375452" y="3570837"/>
            <a:ext cx="60977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1 = Survival </a:t>
            </a:r>
          </a:p>
          <a:p>
            <a:r>
              <a:rPr lang="en-US" dirty="0">
                <a:latin typeface="Abadi" panose="020B0604020104020204" pitchFamily="34" charset="0"/>
              </a:rPr>
              <a:t>0 = No Survival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1443FF-EA70-1496-1534-99AC26EE4620}"/>
              </a:ext>
            </a:extLst>
          </p:cNvPr>
          <p:cNvSpPr txBox="1"/>
          <p:nvPr/>
        </p:nvSpPr>
        <p:spPr>
          <a:xfrm>
            <a:off x="7421526" y="4502388"/>
            <a:ext cx="528703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0000"/>
                </a:solidFill>
              </a:rPr>
              <a:t>red </a:t>
            </a:r>
            <a:r>
              <a:rPr lang="en-US" dirty="0"/>
              <a:t>curve is a logistic regression model that shows a trend as weight increases, the chances of survival with morbidity also increases 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8518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8A19C-C48E-3877-79F0-BE64EA1B2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</a:t>
            </a:r>
          </a:p>
        </p:txBody>
      </p:sp>
      <p:pic>
        <p:nvPicPr>
          <p:cNvPr id="5" name="Content Placeholder 4" descr="A graph of a person with a purple line&#10;&#10;Description automatically generated">
            <a:extLst>
              <a:ext uri="{FF2B5EF4-FFF2-40B4-BE49-F238E27FC236}">
                <a16:creationId xmlns:a16="http://schemas.microsoft.com/office/drawing/2014/main" id="{A9C4787E-154E-0D2D-03D9-C06432153B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3" y="2477606"/>
            <a:ext cx="6162234" cy="3423464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E38ECBC-3AD3-07BE-97D6-8AD42F70525D}"/>
              </a:ext>
            </a:extLst>
          </p:cNvPr>
          <p:cNvSpPr txBox="1"/>
          <p:nvPr/>
        </p:nvSpPr>
        <p:spPr>
          <a:xfrm>
            <a:off x="7006856" y="2857413"/>
            <a:ext cx="468657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black dots represent an individual case, plotting gestational age against whether the infant survived without major morbidity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AEA658-CB19-0910-1FC1-7B69285F540B}"/>
              </a:ext>
            </a:extLst>
          </p:cNvPr>
          <p:cNvSpPr txBox="1"/>
          <p:nvPr/>
        </p:nvSpPr>
        <p:spPr>
          <a:xfrm>
            <a:off x="7006856" y="3866172"/>
            <a:ext cx="60977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= Survival </a:t>
            </a:r>
          </a:p>
          <a:p>
            <a:r>
              <a:rPr lang="en-US" dirty="0"/>
              <a:t>0 = No Survival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BBA915-0412-A5AC-72F9-5F39F1F5905C}"/>
              </a:ext>
            </a:extLst>
          </p:cNvPr>
          <p:cNvSpPr txBox="1"/>
          <p:nvPr/>
        </p:nvSpPr>
        <p:spPr>
          <a:xfrm>
            <a:off x="7006856" y="4683361"/>
            <a:ext cx="518868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7030A0"/>
                </a:solidFill>
              </a:rPr>
              <a:t>purple </a:t>
            </a:r>
            <a:r>
              <a:rPr lang="en-US" dirty="0"/>
              <a:t>curve is a logistic regression line that demonstrates the upward trend of survival probability with increasing gestational age </a:t>
            </a:r>
          </a:p>
        </p:txBody>
      </p:sp>
    </p:spTree>
    <p:extLst>
      <p:ext uri="{BB962C8B-B14F-4D97-AF65-F5344CB8AC3E}">
        <p14:creationId xmlns:p14="http://schemas.microsoft.com/office/powerpoint/2010/main" val="2282608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743FC-0622-A478-3D3D-C4AD9F898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Testing/documentation</a:t>
            </a:r>
          </a:p>
        </p:txBody>
      </p:sp>
      <p:pic>
        <p:nvPicPr>
          <p:cNvPr id="5" name="Content Placeholder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AFB495F-0ACB-8F4E-F5D8-CF7E5AD692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2" y="2190278"/>
            <a:ext cx="6315210" cy="36782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973921-23C7-6BC5-2897-CA02B217BE0E}"/>
              </a:ext>
            </a:extLst>
          </p:cNvPr>
          <p:cNvSpPr txBox="1"/>
          <p:nvPr/>
        </p:nvSpPr>
        <p:spPr>
          <a:xfrm>
            <a:off x="7559223" y="2185526"/>
            <a:ext cx="347653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Confusion Matrix</a:t>
            </a:r>
          </a:p>
          <a:p>
            <a:endParaRPr lang="en-US" dirty="0"/>
          </a:p>
          <a:p>
            <a:r>
              <a:rPr lang="en-US" dirty="0"/>
              <a:t>Ran code for a confusion matrix that shows how accurate our findings are </a:t>
            </a:r>
          </a:p>
          <a:p>
            <a:endParaRPr lang="en-US" dirty="0"/>
          </a:p>
          <a:p>
            <a:r>
              <a:rPr lang="en-US" dirty="0"/>
              <a:t> Classification Report</a:t>
            </a:r>
          </a:p>
          <a:p>
            <a:endParaRPr lang="en-US" dirty="0"/>
          </a:p>
          <a:p>
            <a:r>
              <a:rPr lang="en-US" dirty="0"/>
              <a:t>Out of all detailed metrics non survival (0) outcomes were predicted at 82% precision and survival (1) outcomes were at a 95% precision the recall was the same as well </a:t>
            </a:r>
          </a:p>
        </p:txBody>
      </p:sp>
    </p:spTree>
    <p:extLst>
      <p:ext uri="{BB962C8B-B14F-4D97-AF65-F5344CB8AC3E}">
        <p14:creationId xmlns:p14="http://schemas.microsoft.com/office/powerpoint/2010/main" val="355324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DE808-28FF-E2FB-03C0-F00134277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visual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B0FE1E-D492-2234-F8D4-BA1D202C2F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4183" y="2428486"/>
            <a:ext cx="4951817" cy="372735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81645F-371D-DD46-86A7-CFEA9B71950F}"/>
              </a:ext>
            </a:extLst>
          </p:cNvPr>
          <p:cNvSpPr txBox="1"/>
          <p:nvPr/>
        </p:nvSpPr>
        <p:spPr>
          <a:xfrm>
            <a:off x="7553739" y="3578087"/>
            <a:ext cx="40570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graph has relationship between each infant and their admission temperature. Infants admitted with temperature less than 36 degree Celsius had hypothermia.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3E1AFF-6D5A-4E24-F235-75650FB8C6BA}"/>
              </a:ext>
            </a:extLst>
          </p:cNvPr>
          <p:cNvSpPr txBox="1"/>
          <p:nvPr/>
        </p:nvSpPr>
        <p:spPr>
          <a:xfrm>
            <a:off x="1480930" y="6271591"/>
            <a:ext cx="1302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Study Id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370E10-36F2-753E-3A97-C56E9DF20050}"/>
              </a:ext>
            </a:extLst>
          </p:cNvPr>
          <p:cNvSpPr txBox="1"/>
          <p:nvPr/>
        </p:nvSpPr>
        <p:spPr>
          <a:xfrm rot="16200000">
            <a:off x="-1072329" y="3747052"/>
            <a:ext cx="3365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Admission temperature in Celsius</a:t>
            </a:r>
          </a:p>
        </p:txBody>
      </p:sp>
    </p:spTree>
    <p:extLst>
      <p:ext uri="{BB962C8B-B14F-4D97-AF65-F5344CB8AC3E}">
        <p14:creationId xmlns:p14="http://schemas.microsoft.com/office/powerpoint/2010/main" val="300328027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201</TotalTime>
  <Words>613</Words>
  <Application>Microsoft Office PowerPoint</Application>
  <PresentationFormat>Widescreen</PresentationFormat>
  <Paragraphs>56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Abadi</vt:lpstr>
      <vt:lpstr>Gill Sans MT</vt:lpstr>
      <vt:lpstr>system-ui</vt:lpstr>
      <vt:lpstr>-webkit-standard</vt:lpstr>
      <vt:lpstr>Wingdings</vt:lpstr>
      <vt:lpstr>Wingdings 2</vt:lpstr>
      <vt:lpstr>Dividend</vt:lpstr>
      <vt:lpstr>Effects of Cord clamping in preterm infants</vt:lpstr>
      <vt:lpstr>Intro/data fetching</vt:lpstr>
      <vt:lpstr>Data process</vt:lpstr>
      <vt:lpstr>visual</vt:lpstr>
      <vt:lpstr>Machine learning model</vt:lpstr>
      <vt:lpstr>visual</vt:lpstr>
      <vt:lpstr>visual</vt:lpstr>
      <vt:lpstr>Testing/documentation</vt:lpstr>
      <vt:lpstr>visual</vt:lpstr>
      <vt:lpstr>PowerPoint Presentation</vt:lpstr>
      <vt:lpstr>visual</vt:lpstr>
      <vt:lpstr>Summary of findings</vt:lpstr>
      <vt:lpstr>Work cited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 Sh</dc:creator>
  <cp:lastModifiedBy>Kel Amede</cp:lastModifiedBy>
  <cp:revision>7</cp:revision>
  <dcterms:created xsi:type="dcterms:W3CDTF">2024-09-05T22:48:01Z</dcterms:created>
  <dcterms:modified xsi:type="dcterms:W3CDTF">2024-09-10T23:33:36Z</dcterms:modified>
</cp:coreProperties>
</file>

<file path=docProps/thumbnail.jpeg>
</file>